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FD03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76" autoAdjust="0"/>
    <p:restoredTop sz="94660"/>
  </p:normalViewPr>
  <p:slideViewPr>
    <p:cSldViewPr>
      <p:cViewPr varScale="1">
        <p:scale>
          <a:sx n="65" d="100"/>
          <a:sy n="65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5EDD-BBC3-439F-806F-3CA73B1F3061}" type="datetimeFigureOut">
              <a:rPr lang="es-ES" smtClean="0"/>
              <a:pPr/>
              <a:t>26/06/2012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D7B-9389-4174-8A10-EBA29BB1242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5EDD-BBC3-439F-806F-3CA73B1F3061}" type="datetimeFigureOut">
              <a:rPr lang="es-ES" smtClean="0"/>
              <a:pPr/>
              <a:t>26/06/2012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D7B-9389-4174-8A10-EBA29BB1242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5EDD-BBC3-439F-806F-3CA73B1F3061}" type="datetimeFigureOut">
              <a:rPr lang="es-ES" smtClean="0"/>
              <a:pPr/>
              <a:t>26/06/2012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D7B-9389-4174-8A10-EBA29BB1242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5EDD-BBC3-439F-806F-3CA73B1F3061}" type="datetimeFigureOut">
              <a:rPr lang="es-ES" smtClean="0"/>
              <a:pPr/>
              <a:t>26/06/2012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D7B-9389-4174-8A10-EBA29BB1242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5EDD-BBC3-439F-806F-3CA73B1F3061}" type="datetimeFigureOut">
              <a:rPr lang="es-ES" smtClean="0"/>
              <a:pPr/>
              <a:t>26/06/2012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D7B-9389-4174-8A10-EBA29BB1242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5EDD-BBC3-439F-806F-3CA73B1F3061}" type="datetimeFigureOut">
              <a:rPr lang="es-ES" smtClean="0"/>
              <a:pPr/>
              <a:t>26/06/2012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D7B-9389-4174-8A10-EBA29BB1242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5EDD-BBC3-439F-806F-3CA73B1F3061}" type="datetimeFigureOut">
              <a:rPr lang="es-ES" smtClean="0"/>
              <a:pPr/>
              <a:t>26/06/2012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D7B-9389-4174-8A10-EBA29BB1242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5EDD-BBC3-439F-806F-3CA73B1F3061}" type="datetimeFigureOut">
              <a:rPr lang="es-ES" smtClean="0"/>
              <a:pPr/>
              <a:t>26/06/2012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D7B-9389-4174-8A10-EBA29BB1242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5EDD-BBC3-439F-806F-3CA73B1F3061}" type="datetimeFigureOut">
              <a:rPr lang="es-ES" smtClean="0"/>
              <a:pPr/>
              <a:t>26/06/2012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D7B-9389-4174-8A10-EBA29BB1242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5EDD-BBC3-439F-806F-3CA73B1F3061}" type="datetimeFigureOut">
              <a:rPr lang="es-ES" smtClean="0"/>
              <a:pPr/>
              <a:t>26/06/2012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D7B-9389-4174-8A10-EBA29BB1242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E5EDD-BBC3-439F-806F-3CA73B1F3061}" type="datetimeFigureOut">
              <a:rPr lang="es-ES" smtClean="0"/>
              <a:pPr/>
              <a:t>26/06/2012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A5D7B-9389-4174-8A10-EBA29BB1242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E5EDD-BBC3-439F-806F-3CA73B1F3061}" type="datetimeFigureOut">
              <a:rPr lang="es-ES" smtClean="0"/>
              <a:pPr/>
              <a:t>26/06/2012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A5D7B-9389-4174-8A10-EBA29BB1242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5" Type="http://schemas.openxmlformats.org/officeDocument/2006/relationships/image" Target="../media/image3.pn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2.jpeg"/><Relationship Id="rId2" Type="http://schemas.openxmlformats.org/officeDocument/2006/relationships/audio" Target="../media/audio4.wav"/><Relationship Id="rId1" Type="http://schemas.openxmlformats.org/officeDocument/2006/relationships/tags" Target="../tags/tag1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10" Type="http://schemas.openxmlformats.org/officeDocument/2006/relationships/image" Target="../media/image3.png"/><Relationship Id="rId4" Type="http://schemas.openxmlformats.org/officeDocument/2006/relationships/image" Target="../media/image9.gif"/><Relationship Id="rId9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Relationship Id="rId6" Type="http://schemas.openxmlformats.org/officeDocument/2006/relationships/image" Target="../media/image18.gif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6.wav"/><Relationship Id="rId6" Type="http://schemas.openxmlformats.org/officeDocument/2006/relationships/image" Target="../media/image3.png"/><Relationship Id="rId5" Type="http://schemas.openxmlformats.org/officeDocument/2006/relationships/image" Target="../media/image21.jpeg"/><Relationship Id="rId4" Type="http://schemas.openxmlformats.org/officeDocument/2006/relationships/image" Target="../media/image18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2.jpeg"/><Relationship Id="rId7" Type="http://schemas.openxmlformats.org/officeDocument/2006/relationships/image" Target="../media/image26.gif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7.wav"/><Relationship Id="rId6" Type="http://schemas.openxmlformats.org/officeDocument/2006/relationships/image" Target="../media/image25.gif"/><Relationship Id="rId5" Type="http://schemas.openxmlformats.org/officeDocument/2006/relationships/image" Target="../media/image24.gif"/><Relationship Id="rId4" Type="http://schemas.openxmlformats.org/officeDocument/2006/relationships/image" Target="../media/image2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soloimagen.net/imagenes-animadas/Reptiles-y-anfibios/Rana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00" y="0"/>
            <a:ext cx="9080500" cy="1693317"/>
          </a:xfrm>
          <a:prstGeom prst="rect">
            <a:avLst/>
          </a:prstGeom>
          <a:noFill/>
        </p:spPr>
      </p:pic>
      <p:pic>
        <p:nvPicPr>
          <p:cNvPr id="6" name="~PP3418.WAV">
            <a:hlinkClick r:id="" action="ppaction://media"/>
          </p:cNvPr>
          <p:cNvPicPr>
            <a:picLocks noRot="1" noChangeAspect="1"/>
          </p:cNvPicPr>
          <p:nvPr>
            <a:wavAudioFile r:embed="rId1" name="~PP3418.WAV"/>
          </p:nvPr>
        </p:nvPicPr>
        <p:blipFill>
          <a:blip r:embed="rId5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23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3600" dirty="0" smtClean="0">
                <a:solidFill>
                  <a:schemeClr val="accent3"/>
                </a:solidFill>
                <a:latin typeface="Comic Sans MS" pitchFamily="66" charset="0"/>
              </a:rPr>
              <a:t>Iba o sapo e o raposo a ver </a:t>
            </a:r>
            <a:r>
              <a:rPr lang="es-ES_tradnl" sz="3600" dirty="0" err="1" smtClean="0">
                <a:solidFill>
                  <a:schemeClr val="accent3"/>
                </a:solidFill>
                <a:latin typeface="Comic Sans MS" pitchFamily="66" charset="0"/>
              </a:rPr>
              <a:t>quen</a:t>
            </a:r>
            <a:r>
              <a:rPr lang="es-ES_tradnl" sz="3600" dirty="0" smtClean="0">
                <a:solidFill>
                  <a:schemeClr val="accent3"/>
                </a:solidFill>
                <a:latin typeface="Comic Sans MS" pitchFamily="66" charset="0"/>
              </a:rPr>
              <a:t> </a:t>
            </a:r>
            <a:r>
              <a:rPr lang="es-ES_tradnl" sz="3600" dirty="0" err="1" smtClean="0">
                <a:solidFill>
                  <a:schemeClr val="accent3"/>
                </a:solidFill>
                <a:latin typeface="Comic Sans MS" pitchFamily="66" charset="0"/>
              </a:rPr>
              <a:t>chegaba</a:t>
            </a:r>
            <a:r>
              <a:rPr lang="es-ES_tradnl" sz="3600" dirty="0" smtClean="0">
                <a:solidFill>
                  <a:schemeClr val="accent3"/>
                </a:solidFill>
                <a:latin typeface="Comic Sans MS" pitchFamily="66" charset="0"/>
              </a:rPr>
              <a:t> antes a un punto determinado. </a:t>
            </a:r>
            <a:endParaRPr lang="es-ES" sz="3600" dirty="0">
              <a:solidFill>
                <a:schemeClr val="accent3"/>
              </a:solidFill>
              <a:latin typeface="Comic Sans MS" pitchFamily="66" charset="0"/>
            </a:endParaRPr>
          </a:p>
        </p:txBody>
      </p:sp>
      <p:pic>
        <p:nvPicPr>
          <p:cNvPr id="1026" name="Picture 2" descr="http://www.deseoaprender.com/Imagenes/SMILEYS/animales/ran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4581128"/>
            <a:ext cx="1113231" cy="1628800"/>
          </a:xfrm>
          <a:prstGeom prst="rect">
            <a:avLst/>
          </a:prstGeom>
          <a:noFill/>
        </p:spPr>
      </p:pic>
      <p:sp>
        <p:nvSpPr>
          <p:cNvPr id="5" name="4 Llamada de nube"/>
          <p:cNvSpPr/>
          <p:nvPr/>
        </p:nvSpPr>
        <p:spPr>
          <a:xfrm>
            <a:off x="7127776" y="3140968"/>
            <a:ext cx="2016224" cy="1296144"/>
          </a:xfrm>
          <a:prstGeom prst="cloudCallout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8" name="Picture 4" descr="http://dibujos.net/images/painted2/2011001/58ed459d20bb5a19056c53c9b0d9e935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2780928"/>
            <a:ext cx="4810125" cy="4680520"/>
          </a:xfrm>
          <a:prstGeom prst="rect">
            <a:avLst/>
          </a:prstGeom>
          <a:noFill/>
        </p:spPr>
      </p:pic>
      <p:sp>
        <p:nvSpPr>
          <p:cNvPr id="7" name="6 Llamada de nube"/>
          <p:cNvSpPr/>
          <p:nvPr/>
        </p:nvSpPr>
        <p:spPr>
          <a:xfrm>
            <a:off x="2411760" y="1700808"/>
            <a:ext cx="3672408" cy="1512168"/>
          </a:xfrm>
          <a:prstGeom prst="cloudCallout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1" name="~PP982.WAV">
            <a:hlinkClick r:id="" action="ppaction://media"/>
          </p:cNvPr>
          <p:cNvPicPr>
            <a:picLocks noRot="1" noChangeAspect="1"/>
          </p:cNvPicPr>
          <p:nvPr>
            <a:wavAudioFile r:embed="rId1" name="~PP982.WAV"/>
          </p:nvPr>
        </p:nvPicPr>
        <p:blipFill>
          <a:blip r:embed="rId6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559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O sapo de que </a:t>
            </a:r>
            <a:r>
              <a:rPr lang="es-ES_tradnl" dirty="0" err="1" smtClean="0"/>
              <a:t>chegaba</a:t>
            </a:r>
            <a:r>
              <a:rPr lang="es-ES_tradnl" dirty="0" smtClean="0"/>
              <a:t> el e o raposo de que </a:t>
            </a:r>
            <a:r>
              <a:rPr lang="es-ES_tradnl" dirty="0" err="1" smtClean="0"/>
              <a:t>chegaba</a:t>
            </a:r>
            <a:r>
              <a:rPr lang="es-ES_tradnl" dirty="0" smtClean="0"/>
              <a:t> el.</a:t>
            </a:r>
            <a:endParaRPr lang="es-ES" dirty="0"/>
          </a:p>
        </p:txBody>
      </p:sp>
      <p:pic>
        <p:nvPicPr>
          <p:cNvPr id="15362" name="Picture 2" descr="http://t0.gstatic.com/images?q=tbn:ANd9GcQpWUlUpIuLHQb0BXHcmUS37df16hSwGt7h8WO_sZASnPH8wdAs7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924944"/>
            <a:ext cx="3888432" cy="3384376"/>
          </a:xfrm>
          <a:prstGeom prst="rect">
            <a:avLst/>
          </a:prstGeom>
          <a:noFill/>
        </p:spPr>
      </p:pic>
      <p:sp>
        <p:nvSpPr>
          <p:cNvPr id="5" name="4 Llamada rectangular"/>
          <p:cNvSpPr/>
          <p:nvPr/>
        </p:nvSpPr>
        <p:spPr>
          <a:xfrm>
            <a:off x="1259632" y="2132856"/>
            <a:ext cx="1944216" cy="1152128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1331640" y="2204864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latin typeface="Comic Sans MS" pitchFamily="66" charset="0"/>
              </a:rPr>
              <a:t>CHEGO EU!</a:t>
            </a:r>
            <a:endParaRPr lang="es-ES" sz="3600" dirty="0">
              <a:latin typeface="Comic Sans MS" pitchFamily="66" charset="0"/>
            </a:endParaRPr>
          </a:p>
        </p:txBody>
      </p:sp>
      <p:pic>
        <p:nvPicPr>
          <p:cNvPr id="15364" name="Picture 4" descr="http://t3.gstatic.com/images?q=tbn:ANd9GcQXgkwnHRZkfICaQygPxH5Far29eKtv7fprXKXKrf5mdqHkcf8r8w&amp;t=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5013176"/>
            <a:ext cx="1224136" cy="906016"/>
          </a:xfrm>
          <a:prstGeom prst="rect">
            <a:avLst/>
          </a:prstGeom>
          <a:noFill/>
        </p:spPr>
      </p:pic>
      <p:sp>
        <p:nvSpPr>
          <p:cNvPr id="8" name="7 Llamada rectangular"/>
          <p:cNvSpPr/>
          <p:nvPr/>
        </p:nvSpPr>
        <p:spPr>
          <a:xfrm>
            <a:off x="6660232" y="3789040"/>
            <a:ext cx="1440160" cy="792088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6660232" y="3789040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JE </a:t>
            </a:r>
            <a:r>
              <a:rPr lang="es-ES_tradnl" dirty="0" err="1" smtClean="0"/>
              <a:t>JE</a:t>
            </a:r>
            <a:r>
              <a:rPr lang="es-ES_tradnl" dirty="0" smtClean="0"/>
              <a:t> </a:t>
            </a:r>
            <a:r>
              <a:rPr lang="es-ES_tradnl" dirty="0" err="1" smtClean="0"/>
              <a:t>JE</a:t>
            </a:r>
            <a:r>
              <a:rPr lang="es-ES_tradnl" dirty="0" smtClean="0"/>
              <a:t> VOU CHEGAR EU!</a:t>
            </a:r>
            <a:endParaRPr lang="es-ES" dirty="0"/>
          </a:p>
        </p:txBody>
      </p:sp>
      <p:pic>
        <p:nvPicPr>
          <p:cNvPr id="13" name="~PP544.WAV">
            <a:hlinkClick r:id="" action="ppaction://media"/>
          </p:cNvPr>
          <p:cNvPicPr>
            <a:picLocks noRot="1" noChangeAspect="1"/>
          </p:cNvPicPr>
          <p:nvPr>
            <a:wavAudioFile r:embed="rId1" name="~PP544.WAV"/>
          </p:nvPr>
        </p:nvPicPr>
        <p:blipFill>
          <a:blip r:embed="rId5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75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1052736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3600" dirty="0" smtClean="0">
                <a:latin typeface="Comic Sans MS" pitchFamily="66" charset="0"/>
              </a:rPr>
              <a:t>Entonces apostaron e botaron a correr</a:t>
            </a:r>
            <a:br>
              <a:rPr lang="es-ES_tradnl" sz="3600" dirty="0" smtClean="0">
                <a:latin typeface="Comic Sans MS" pitchFamily="66" charset="0"/>
              </a:rPr>
            </a:br>
            <a:r>
              <a:rPr lang="es-ES_tradnl" sz="3600" dirty="0" smtClean="0">
                <a:latin typeface="Comic Sans MS" pitchFamily="66" charset="0"/>
              </a:rPr>
              <a:t>e o sapo </a:t>
            </a:r>
            <a:r>
              <a:rPr lang="es-ES_tradnl" sz="3600" dirty="0" err="1" smtClean="0">
                <a:latin typeface="Comic Sans MS" pitchFamily="66" charset="0"/>
              </a:rPr>
              <a:t>enganchóuselle</a:t>
            </a:r>
            <a:r>
              <a:rPr lang="es-ES_tradnl" sz="3600" dirty="0" smtClean="0">
                <a:latin typeface="Comic Sans MS" pitchFamily="66" charset="0"/>
              </a:rPr>
              <a:t> </a:t>
            </a:r>
            <a:r>
              <a:rPr lang="es-ES_tradnl" sz="3600" dirty="0" smtClean="0">
                <a:latin typeface="Comic Sans MS" pitchFamily="66" charset="0"/>
              </a:rPr>
              <a:t>ó rabo ó  raposo</a:t>
            </a:r>
            <a:endParaRPr lang="es-ES" sz="3600" dirty="0">
              <a:latin typeface="Comic Sans MS" pitchFamily="66" charset="0"/>
            </a:endParaRPr>
          </a:p>
        </p:txBody>
      </p:sp>
      <p:pic>
        <p:nvPicPr>
          <p:cNvPr id="16386" name="Picture 2" descr="http://www.gifss.com/animales/zorros/zorro7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628800"/>
            <a:ext cx="2696300" cy="3033337"/>
          </a:xfrm>
          <a:prstGeom prst="rect">
            <a:avLst/>
          </a:prstGeom>
          <a:noFill/>
        </p:spPr>
      </p:pic>
      <p:sp>
        <p:nvSpPr>
          <p:cNvPr id="5" name="4 Menos"/>
          <p:cNvSpPr/>
          <p:nvPr/>
        </p:nvSpPr>
        <p:spPr>
          <a:xfrm rot="16200000">
            <a:off x="885900" y="5458916"/>
            <a:ext cx="7560840" cy="188640"/>
          </a:xfrm>
          <a:prstGeom prst="mathMin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251520" y="198884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Viñeta 1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5364088" y="198884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Viñeta 2</a:t>
            </a:r>
            <a:endParaRPr lang="es-ES" dirty="0"/>
          </a:p>
        </p:txBody>
      </p:sp>
      <p:pic>
        <p:nvPicPr>
          <p:cNvPr id="16388" name="Picture 4" descr="http://i38.tinypic.com/qs7d3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5301208"/>
            <a:ext cx="994048" cy="836315"/>
          </a:xfrm>
          <a:prstGeom prst="rect">
            <a:avLst/>
          </a:prstGeom>
          <a:noFill/>
        </p:spPr>
      </p:pic>
      <p:pic>
        <p:nvPicPr>
          <p:cNvPr id="16390" name="Picture 6" descr="http://www.asesorado.com/web/images/monedas-de-oro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31640" y="5229200"/>
            <a:ext cx="216024" cy="274877"/>
          </a:xfrm>
          <a:prstGeom prst="rect">
            <a:avLst/>
          </a:prstGeom>
          <a:noFill/>
        </p:spPr>
      </p:pic>
      <p:pic>
        <p:nvPicPr>
          <p:cNvPr id="10" name="Picture 6" descr="http://www.asesorado.com/web/images/monedas-de-oro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83768" y="5949280"/>
            <a:ext cx="216024" cy="274877"/>
          </a:xfrm>
          <a:prstGeom prst="rect">
            <a:avLst/>
          </a:prstGeom>
          <a:noFill/>
        </p:spPr>
      </p:pic>
      <p:pic>
        <p:nvPicPr>
          <p:cNvPr id="11" name="Picture 6" descr="http://www.asesorado.com/web/images/monedas-de-oro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-274877"/>
            <a:ext cx="216024" cy="274877"/>
          </a:xfrm>
          <a:prstGeom prst="rect">
            <a:avLst/>
          </a:prstGeom>
          <a:noFill/>
        </p:spPr>
      </p:pic>
      <p:pic>
        <p:nvPicPr>
          <p:cNvPr id="13" name="Picture 6" descr="http://www.asesorado.com/web/images/monedas-de-oro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7624" y="-274877"/>
            <a:ext cx="216024" cy="274877"/>
          </a:xfrm>
          <a:prstGeom prst="rect">
            <a:avLst/>
          </a:prstGeom>
          <a:noFill/>
        </p:spPr>
      </p:pic>
      <p:pic>
        <p:nvPicPr>
          <p:cNvPr id="14" name="Picture 6" descr="http://www.asesorado.com/web/images/monedas-de-oro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584" y="-274877"/>
            <a:ext cx="216024" cy="274877"/>
          </a:xfrm>
          <a:prstGeom prst="rect">
            <a:avLst/>
          </a:prstGeom>
          <a:noFill/>
        </p:spPr>
      </p:pic>
      <p:sp>
        <p:nvSpPr>
          <p:cNvPr id="15" name="14 Flecha abajo"/>
          <p:cNvSpPr/>
          <p:nvPr/>
        </p:nvSpPr>
        <p:spPr>
          <a:xfrm rot="1348642">
            <a:off x="1647568" y="4309889"/>
            <a:ext cx="1690346" cy="48181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 rot="1334125">
            <a:off x="2153446" y="3979687"/>
            <a:ext cx="1080192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_tradnl" dirty="0" err="1" smtClean="0"/>
              <a:t>diñeiriño</a:t>
            </a:r>
            <a:endParaRPr lang="es-ES" dirty="0"/>
          </a:p>
        </p:txBody>
      </p:sp>
      <p:pic>
        <p:nvPicPr>
          <p:cNvPr id="16400" name="Picture 16" descr="http://t2.gstatic.com/images?q=tbn:ANd9GcQKn_qodaBgIziQ4e53uTpXQQ8XHGYw4oPKF_Tnq1CQdeIuMlFJTg&amp;t=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60032" y="3742113"/>
            <a:ext cx="2883887" cy="2106213"/>
          </a:xfrm>
          <a:prstGeom prst="rect">
            <a:avLst/>
          </a:prstGeom>
          <a:noFill/>
        </p:spPr>
      </p:pic>
      <p:pic>
        <p:nvPicPr>
          <p:cNvPr id="16406" name="Picture 22" descr="http://www.wadhoo.com/imagen/82765/rana3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28184" y="3356992"/>
            <a:ext cx="1371600" cy="1028701"/>
          </a:xfrm>
          <a:prstGeom prst="rect">
            <a:avLst/>
          </a:prstGeom>
          <a:noFill/>
        </p:spPr>
      </p:pic>
      <p:pic>
        <p:nvPicPr>
          <p:cNvPr id="2050" name="Picture 2" descr="C:\Users\REBECA\AppData\Local\Microsoft\Windows\Temporary Internet Files\Content.IE5\ZFIBE434\MC900291008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403648" y="5049086"/>
            <a:ext cx="1152128" cy="1409628"/>
          </a:xfrm>
          <a:prstGeom prst="rect">
            <a:avLst/>
          </a:prstGeom>
          <a:noFill/>
        </p:spPr>
      </p:pic>
      <p:pic>
        <p:nvPicPr>
          <p:cNvPr id="19" name="Picture 6" descr="http://www.asesorado.com/web/images/monedas-de-oro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75656" y="-274877"/>
            <a:ext cx="216024" cy="274877"/>
          </a:xfrm>
          <a:prstGeom prst="rect">
            <a:avLst/>
          </a:prstGeom>
          <a:noFill/>
        </p:spPr>
      </p:pic>
      <p:pic>
        <p:nvPicPr>
          <p:cNvPr id="23" name="~PP3669.WAV">
            <a:hlinkClick r:id="" action="ppaction://media"/>
          </p:cNvPr>
          <p:cNvPicPr>
            <a:picLocks noRot="1" noChangeAspect="1"/>
          </p:cNvPicPr>
          <p:nvPr>
            <a:wavAudioFile r:embed="rId2" name="~PP3669.WAV"/>
          </p:nvPr>
        </p:nvPicPr>
        <p:blipFill>
          <a:blip r:embed="rId10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1515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0.02917 C 0.00243 0.06042 0.0007 0.08033 0.0073 0.10695 C 0.00782 0.12315 0.00504 0.14699 0.01285 0.1625 C 0.01806 0.19005 0.01962 0.21736 0.02257 0.2456 C 0.02344 0.25371 0.0257 0.26181 0.02674 0.26991 C 0.029 0.31459 0.0257 0.41667 0.03368 0.43264 C 0.03438 0.46111 0.03212 0.49676 0.03924 0.52523 C 0.03785 0.6125 0.03004 0.71065 0.03924 0.7956 C 0.03976 0.81783 0.03993 0.84028 0.04063 0.86227 C 0.0415 0.88889 0.03559 0.88843 0.04341 0.88843 " pathEditMode="relative" ptsTypes="fffffffffA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4 0.02917 C 0.00052 0.04676 0.00607 0.06482 0.01111 0.08472 C 0.01215 0.09792 0.01284 0.11088 0.01527 0.12361 C 0.01632 0.15278 0.01788 0.18426 0.025 0.2125 C 0.02569 0.23912 0.02639 0.33658 0.03055 0.35324 C 0.03125 0.37963 0.03038 0.45371 0.0375 0.47732 C 0.03767 0.49329 0.03229 0.57523 0.04722 0.6051 C 0.04774 0.61621 0.04757 0.62732 0.04861 0.63843 C 0.0493 0.64445 0.05399 0.65093 0.05555 0.65695 C 0.05677 0.6757 0.05955 0.68843 0.06111 0.70695 C 0.0625 0.72361 0.06146 0.71273 0.06527 0.72547 C 0.06632 0.72917 0.06805 0.73658 0.06805 0.73658 C 0.06875 0.75486 0.0684 0.78218 0.075 0.79954 C 0.07639 0.8125 0.0776 0.82547 0.07916 0.83843 C 0.08021 0.84676 0.08333 0.8551 0.08611 0.8625 C 0.0868 0.86459 0.08871 0.86574 0.08889 0.86806 C 0.08958 0.87662 0.08889 0.88542 0.08889 0.89398 " pathEditMode="relative" ptsTypes="ffffffffffffffff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7 0.02732 C 0.00069 0.03727 0.00277 0.04722 0.00468 0.05695 C 0.00538 0.06065 0.00746 0.06806 0.00746 0.06806 C 0.00816 0.09306 0.00399 0.12454 0.01857 0.14398 C 0.01909 0.17801 0.01909 0.21181 0.01996 0.24584 C 0.02031 0.26065 0.02014 0.2831 0.03107 0.29028 C 0.03698 0.30232 0.03559 0.32107 0.03663 0.33472 C 0.03889 0.36621 0.04027 0.39815 0.04496 0.42917 C 0.04722 0.44422 0.0467 0.45371 0.05468 0.46435 C 0.05937 0.48287 0.05746 0.50648 0.05885 0.52547 C 0.06093 0.55301 0.06805 0.57894 0.06996 0.60695 C 0.07048 0.62246 0.07014 0.63797 0.07135 0.65324 C 0.07187 0.65949 0.07777 0.66783 0.07968 0.67361 C 0.08333 0.68472 0.08472 0.69885 0.08663 0.71065 C 0.08993 0.73148 0.09184 0.75278 0.1033 0.76806 C 0.10521 0.7757 0.10937 0.7801 0.11302 0.78658 C 0.11562 0.79699 0.11736 0.80764 0.11996 0.81806 C 0.12048 0.82014 0.12205 0.82153 0.12274 0.82361 C 0.12673 0.83426 0.13107 0.86736 0.13107 0.87732 " pathEditMode="relative" ptsTypes="ffffffffffffffffffA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65 0.03658 C 0.00608 0.04977 0.00625 0.06389 0.01198 0.07547 C 0.01354 0.09005 0.01632 0.10371 0.01892 0.11806 C 0.01997 0.14144 0.0224 0.16181 0.02587 0.18472 C 0.02795 0.19815 0.02865 0.21459 0.03281 0.22732 C 0.04097 0.25255 0.05278 0.275 0.06198 0.29954 C 0.0658 0.30949 0.07188 0.33542 0.07448 0.34398 C 0.0809 0.36551 0.08976 0.38797 0.09392 0.41065 C 0.09549 0.43912 0.09826 0.4676 0.10087 0.49584 C 0.10191 0.50764 0.10174 0.51945 0.10365 0.53102 C 0.10486 0.5382 0.1099 0.54468 0.11198 0.55139 C 0.11493 0.56111 0.11736 0.5713 0.12031 0.58102 C 0.12257 0.58843 0.125 0.59584 0.12726 0.60324 C 0.13386 0.62408 0.13837 0.64676 0.14392 0.66806 C 0.14514 0.67292 0.14566 0.67801 0.1467 0.68287 C 0.14792 0.68843 0.15087 0.69954 0.15087 0.69954 C 0.15208 0.72616 0.15104 0.75301 0.15504 0.77917 C 0.15712 0.7926 0.16267 0.80463 0.16476 0.81806 C 0.16684 0.83079 0.16736 0.84398 0.16892 0.85695 C 0.16441 0.87199 0.1691 0.86181 0.1592 0.87176 C 0.14757 0.88334 0.14549 0.88912 0.13004 0.89213 C 0.12413 0.9 0.12448 0.89607 0.12448 0.90139 " pathEditMode="relative" ptsTypes="fffffffffffffffffffffA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2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_tradnl" sz="3600" dirty="0" smtClean="0">
                <a:latin typeface="Comic Sans MS" pitchFamily="66" charset="0"/>
              </a:rPr>
              <a:t>E corre, corre …</a:t>
            </a:r>
            <a:r>
              <a:rPr lang="es-ES_tradnl" sz="3600" dirty="0" err="1" smtClean="0">
                <a:latin typeface="Comic Sans MS" pitchFamily="66" charset="0"/>
              </a:rPr>
              <a:t>chegou</a:t>
            </a:r>
            <a:r>
              <a:rPr lang="es-ES_tradnl" sz="3600" dirty="0" smtClean="0">
                <a:latin typeface="Comic Sans MS" pitchFamily="66" charset="0"/>
              </a:rPr>
              <a:t> o raposo ó punto de destino. E </a:t>
            </a:r>
            <a:r>
              <a:rPr lang="es-ES_tradnl" sz="3600" dirty="0" err="1" smtClean="0">
                <a:latin typeface="Comic Sans MS" pitchFamily="66" charset="0"/>
              </a:rPr>
              <a:t>parouse</a:t>
            </a:r>
            <a:r>
              <a:rPr lang="es-ES_tradnl" sz="3600" dirty="0" smtClean="0">
                <a:latin typeface="Comic Sans MS" pitchFamily="66" charset="0"/>
              </a:rPr>
              <a:t>, </a:t>
            </a:r>
            <a:r>
              <a:rPr lang="es-ES_tradnl" sz="3600" dirty="0" err="1" smtClean="0">
                <a:latin typeface="Comic Sans MS" pitchFamily="66" charset="0"/>
              </a:rPr>
              <a:t>sentouse</a:t>
            </a:r>
            <a:r>
              <a:rPr lang="es-ES_tradnl" sz="3600" dirty="0" smtClean="0">
                <a:latin typeface="Comic Sans MS" pitchFamily="66" charset="0"/>
              </a:rPr>
              <a:t> e </a:t>
            </a:r>
            <a:r>
              <a:rPr lang="es-ES_tradnl" sz="3600" dirty="0" err="1" smtClean="0">
                <a:latin typeface="Comic Sans MS" pitchFamily="66" charset="0"/>
              </a:rPr>
              <a:t>volveuse</a:t>
            </a:r>
            <a:r>
              <a:rPr lang="es-ES_tradnl" sz="3600" dirty="0" smtClean="0">
                <a:latin typeface="Comic Sans MS" pitchFamily="66" charset="0"/>
              </a:rPr>
              <a:t> a mirar para atrás a ver </a:t>
            </a:r>
            <a:r>
              <a:rPr lang="es-ES_tradnl" sz="3600" dirty="0" err="1" smtClean="0">
                <a:latin typeface="Comic Sans MS" pitchFamily="66" charset="0"/>
              </a:rPr>
              <a:t>onde</a:t>
            </a:r>
            <a:r>
              <a:rPr lang="es-ES_tradnl" sz="3600" dirty="0" smtClean="0">
                <a:latin typeface="Comic Sans MS" pitchFamily="66" charset="0"/>
              </a:rPr>
              <a:t> viña o sapo. E non o </a:t>
            </a:r>
            <a:r>
              <a:rPr lang="es-ES_tradnl" sz="3600" dirty="0" err="1" smtClean="0">
                <a:latin typeface="Comic Sans MS" pitchFamily="66" charset="0"/>
              </a:rPr>
              <a:t>viu</a:t>
            </a:r>
            <a:r>
              <a:rPr lang="es-ES_tradnl" sz="3600" dirty="0" smtClean="0">
                <a:latin typeface="Comic Sans MS" pitchFamily="66" charset="0"/>
              </a:rPr>
              <a:t>.</a:t>
            </a:r>
            <a:r>
              <a:rPr lang="es-ES_tradnl" dirty="0" smtClean="0"/>
              <a:t>   </a:t>
            </a:r>
            <a:endParaRPr lang="es-ES" dirty="0"/>
          </a:p>
        </p:txBody>
      </p:sp>
      <p:pic>
        <p:nvPicPr>
          <p:cNvPr id="1026" name="Picture 2" descr="http://www.portalgifs.com/images/gifs-animales-zorr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19" y="2348880"/>
            <a:ext cx="2704135" cy="3528392"/>
          </a:xfrm>
          <a:prstGeom prst="rect">
            <a:avLst/>
          </a:prstGeom>
          <a:noFill/>
        </p:spPr>
      </p:pic>
      <p:pic>
        <p:nvPicPr>
          <p:cNvPr id="1028" name="Picture 4" descr="http://www.gifsanimadas.com/signos/interrogacion/abc_frazredbigw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1844824"/>
            <a:ext cx="809625" cy="952500"/>
          </a:xfrm>
          <a:prstGeom prst="rect">
            <a:avLst/>
          </a:prstGeom>
          <a:noFill/>
        </p:spPr>
      </p:pic>
      <p:sp>
        <p:nvSpPr>
          <p:cNvPr id="6" name="5 Menos"/>
          <p:cNvSpPr/>
          <p:nvPr/>
        </p:nvSpPr>
        <p:spPr>
          <a:xfrm rot="19024039">
            <a:off x="1425095" y="4526777"/>
            <a:ext cx="9370040" cy="576064"/>
          </a:xfrm>
          <a:prstGeom prst="mathMinus">
            <a:avLst/>
          </a:prstGeom>
          <a:solidFill>
            <a:srgbClr val="FD0303"/>
          </a:solidFill>
          <a:ln>
            <a:solidFill>
              <a:srgbClr val="FD03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30" name="Picture 6" descr="http://www.jordicatalan.com/graf/art_3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3995208"/>
            <a:ext cx="999081" cy="711642"/>
          </a:xfrm>
          <a:prstGeom prst="rect">
            <a:avLst/>
          </a:prstGeom>
          <a:noFill/>
        </p:spPr>
      </p:pic>
      <p:pic>
        <p:nvPicPr>
          <p:cNvPr id="1032" name="Picture 8" descr="http://www.hoygania.com/images/trofeo_oro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40352" y="4941168"/>
            <a:ext cx="1163641" cy="1412008"/>
          </a:xfrm>
          <a:prstGeom prst="rect">
            <a:avLst/>
          </a:prstGeom>
          <a:noFill/>
        </p:spPr>
      </p:pic>
      <p:sp>
        <p:nvSpPr>
          <p:cNvPr id="10" name="9 Llamada ovalada"/>
          <p:cNvSpPr/>
          <p:nvPr/>
        </p:nvSpPr>
        <p:spPr>
          <a:xfrm>
            <a:off x="3563888" y="2492896"/>
            <a:ext cx="2232248" cy="936104"/>
          </a:xfrm>
          <a:prstGeom prst="wedgeEllipse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3707904" y="2708920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ONDE VAI??</a:t>
            </a:r>
            <a:endParaRPr lang="es-ES" sz="2400" dirty="0"/>
          </a:p>
        </p:txBody>
      </p:sp>
      <p:pic>
        <p:nvPicPr>
          <p:cNvPr id="14" name="~PP2082.WAV">
            <a:hlinkClick r:id="" action="ppaction://media"/>
          </p:cNvPr>
          <p:cNvPicPr>
            <a:picLocks noRot="1" noChangeAspect="1"/>
          </p:cNvPicPr>
          <p:nvPr>
            <a:wavAudioFile r:embed="rId1" name="~PP2082.WAV"/>
          </p:nvPr>
        </p:nvPicPr>
        <p:blipFill>
          <a:blip r:embed="rId7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051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2800" dirty="0" smtClean="0">
                <a:latin typeface="Comic Sans MS" pitchFamily="66" charset="0"/>
              </a:rPr>
              <a:t>Entonces o sapo, </a:t>
            </a:r>
            <a:r>
              <a:rPr lang="es-ES_tradnl" sz="2800" dirty="0" err="1" smtClean="0">
                <a:latin typeface="Comic Sans MS" pitchFamily="66" charset="0"/>
              </a:rPr>
              <a:t>vai</a:t>
            </a:r>
            <a:r>
              <a:rPr lang="es-ES_tradnl" sz="2800" dirty="0" smtClean="0">
                <a:latin typeface="Comic Sans MS" pitchFamily="66" charset="0"/>
              </a:rPr>
              <a:t>, </a:t>
            </a:r>
            <a:r>
              <a:rPr lang="es-ES_tradnl" sz="2800" dirty="0" err="1" smtClean="0">
                <a:latin typeface="Comic Sans MS" pitchFamily="66" charset="0"/>
              </a:rPr>
              <a:t>tócalle</a:t>
            </a:r>
            <a:r>
              <a:rPr lang="es-ES_tradnl" sz="2800" dirty="0" smtClean="0">
                <a:latin typeface="Comic Sans MS" pitchFamily="66" charset="0"/>
              </a:rPr>
              <a:t> </a:t>
            </a:r>
            <a:r>
              <a:rPr lang="es-ES_tradnl" sz="2800" dirty="0" err="1" smtClean="0">
                <a:latin typeface="Comic Sans MS" pitchFamily="66" charset="0"/>
              </a:rPr>
              <a:t>na</a:t>
            </a:r>
            <a:r>
              <a:rPr lang="es-ES_tradnl" sz="2800" dirty="0" smtClean="0">
                <a:latin typeface="Comic Sans MS" pitchFamily="66" charset="0"/>
              </a:rPr>
              <a:t> espalda e, claro,  o raposo </a:t>
            </a:r>
            <a:r>
              <a:rPr lang="es-ES_tradnl" sz="2800" dirty="0" err="1" smtClean="0">
                <a:latin typeface="Comic Sans MS" pitchFamily="66" charset="0"/>
              </a:rPr>
              <a:t>sorpréndese</a:t>
            </a:r>
            <a:r>
              <a:rPr lang="es-ES_tradnl" sz="2800" dirty="0" smtClean="0">
                <a:latin typeface="Comic Sans MS" pitchFamily="66" charset="0"/>
              </a:rPr>
              <a:t>, e que resulta que o sapo </a:t>
            </a:r>
            <a:r>
              <a:rPr lang="es-ES_tradnl" sz="2800" dirty="0" err="1" smtClean="0">
                <a:latin typeface="Comic Sans MS" pitchFamily="66" charset="0"/>
              </a:rPr>
              <a:t>chegou</a:t>
            </a:r>
            <a:r>
              <a:rPr lang="es-ES_tradnl" sz="2800" dirty="0" smtClean="0">
                <a:latin typeface="Comic Sans MS" pitchFamily="66" charset="0"/>
              </a:rPr>
              <a:t> antes porque o raposo </a:t>
            </a:r>
            <a:r>
              <a:rPr lang="es-ES_tradnl" sz="2800" dirty="0" err="1" smtClean="0">
                <a:latin typeface="Comic Sans MS" pitchFamily="66" charset="0"/>
              </a:rPr>
              <a:t>deuse</a:t>
            </a:r>
            <a:r>
              <a:rPr lang="es-ES_tradnl" sz="2800" dirty="0" smtClean="0">
                <a:latin typeface="Comic Sans MS" pitchFamily="66" charset="0"/>
              </a:rPr>
              <a:t> a volta e </a:t>
            </a:r>
            <a:r>
              <a:rPr lang="es-ES_tradnl" sz="2800" dirty="0" err="1" smtClean="0">
                <a:latin typeface="Comic Sans MS" pitchFamily="66" charset="0"/>
              </a:rPr>
              <a:t>quedoulle</a:t>
            </a:r>
            <a:r>
              <a:rPr lang="es-ES_tradnl" sz="2800" dirty="0" smtClean="0">
                <a:latin typeface="Comic Sans MS" pitchFamily="66" charset="0"/>
              </a:rPr>
              <a:t> o rabo no punto de destino.</a:t>
            </a:r>
            <a:endParaRPr lang="es-ES" sz="2800" dirty="0">
              <a:latin typeface="Comic Sans MS" pitchFamily="66" charset="0"/>
            </a:endParaRPr>
          </a:p>
        </p:txBody>
      </p:sp>
      <p:pic>
        <p:nvPicPr>
          <p:cNvPr id="18434" name="Picture 2" descr="http://t1.gstatic.com/images?q=tbn:ANd9GcQtoYcYye94yvlK8Mi1umSDotKJYB77VyT8D4axuSvCHinhMxQD&amp;t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5157192"/>
            <a:ext cx="914400" cy="1371601"/>
          </a:xfrm>
          <a:prstGeom prst="rect">
            <a:avLst/>
          </a:prstGeom>
          <a:noFill/>
        </p:spPr>
      </p:pic>
      <p:pic>
        <p:nvPicPr>
          <p:cNvPr id="4" name="Picture 8" descr="http://www.hoygania.com/images/trofeo_or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4293096"/>
            <a:ext cx="1080120" cy="1195984"/>
          </a:xfrm>
          <a:prstGeom prst="rect">
            <a:avLst/>
          </a:prstGeom>
          <a:noFill/>
        </p:spPr>
      </p:pic>
      <p:sp>
        <p:nvSpPr>
          <p:cNvPr id="5" name="4 Menos"/>
          <p:cNvSpPr/>
          <p:nvPr/>
        </p:nvSpPr>
        <p:spPr>
          <a:xfrm rot="19024039">
            <a:off x="1713128" y="4238744"/>
            <a:ext cx="9370040" cy="576064"/>
          </a:xfrm>
          <a:prstGeom prst="mathMinus">
            <a:avLst/>
          </a:prstGeom>
          <a:solidFill>
            <a:srgbClr val="FD0303"/>
          </a:solidFill>
          <a:ln>
            <a:solidFill>
              <a:srgbClr val="FD03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8436" name="Picture 4" descr="http://us.123rf.com/400wm/400/400/3dclipartsde/3dclipartsde1005/3dclipartsde100500053/7034586-el-zorro-de-dibujos-animados-cute-es-muy-inteligente-y-h-bi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3" y="3645024"/>
            <a:ext cx="2592288" cy="2636144"/>
          </a:xfrm>
          <a:prstGeom prst="rect">
            <a:avLst/>
          </a:prstGeom>
          <a:noFill/>
        </p:spPr>
      </p:pic>
      <p:sp>
        <p:nvSpPr>
          <p:cNvPr id="7" name="6 Llamada de nube"/>
          <p:cNvSpPr/>
          <p:nvPr/>
        </p:nvSpPr>
        <p:spPr>
          <a:xfrm>
            <a:off x="2627784" y="2708920"/>
            <a:ext cx="2160240" cy="1368152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dirty="0" smtClean="0"/>
              <a:t>Non  é  </a:t>
            </a:r>
            <a:r>
              <a:rPr lang="es-ES_tradnl" sz="2000" dirty="0" err="1" smtClean="0"/>
              <a:t>xusto</a:t>
            </a:r>
            <a:endParaRPr lang="es-ES_tradnl" sz="2000" dirty="0" smtClean="0"/>
          </a:p>
          <a:p>
            <a:pPr algn="ctr"/>
            <a:endParaRPr lang="es-ES" dirty="0"/>
          </a:p>
        </p:txBody>
      </p:sp>
      <p:sp>
        <p:nvSpPr>
          <p:cNvPr id="9" name="8 Llamada rectangular redondeada"/>
          <p:cNvSpPr/>
          <p:nvPr/>
        </p:nvSpPr>
        <p:spPr>
          <a:xfrm rot="18420973">
            <a:off x="6156176" y="4005064"/>
            <a:ext cx="1368152" cy="108012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 rot="18202204">
            <a:off x="6300192" y="429309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err="1" smtClean="0"/>
              <a:t>Gañei</a:t>
            </a:r>
            <a:r>
              <a:rPr lang="es-ES_tradnl" dirty="0" smtClean="0"/>
              <a:t>!!</a:t>
            </a:r>
            <a:endParaRPr lang="es-ES" dirty="0"/>
          </a:p>
        </p:txBody>
      </p:sp>
      <p:pic>
        <p:nvPicPr>
          <p:cNvPr id="14" name="~PP1267.WAV">
            <a:hlinkClick r:id="" action="ppaction://media"/>
          </p:cNvPr>
          <p:cNvPicPr>
            <a:picLocks noRot="1" noChangeAspect="1"/>
          </p:cNvPicPr>
          <p:nvPr>
            <a:wavAudioFile r:embed="rId1" name="~PP1267.WAV"/>
          </p:nvPr>
        </p:nvPicPr>
        <p:blipFill>
          <a:blip r:embed="rId6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539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347864" y="1700808"/>
            <a:ext cx="189026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_tradnl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FIN</a:t>
            </a:r>
            <a:endParaRPr lang="es-ES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1508" name="Picture 4" descr="http://es.dreamstime.com/trofeo-de-oro-thumb533228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3048000"/>
            <a:ext cx="3810000" cy="3810000"/>
          </a:xfrm>
          <a:prstGeom prst="rect">
            <a:avLst/>
          </a:prstGeom>
          <a:noFill/>
        </p:spPr>
      </p:pic>
      <p:pic>
        <p:nvPicPr>
          <p:cNvPr id="21513" name="Picture 9" descr="http://www.gifandgif.es/gifs_animados/Dinero/Gifs%20Animados%20Dinero%20(16)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541777">
            <a:off x="7989339" y="-87496"/>
            <a:ext cx="1000125" cy="1447800"/>
          </a:xfrm>
          <a:prstGeom prst="rect">
            <a:avLst/>
          </a:prstGeom>
          <a:noFill/>
        </p:spPr>
      </p:pic>
      <p:pic>
        <p:nvPicPr>
          <p:cNvPr id="21515" name="Picture 11" descr="http://www.gifandgif.es/gifs_animados/Dinero/Gifs%20Animados%20Dinero%20(16)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559797">
            <a:off x="8098588" y="5448514"/>
            <a:ext cx="1000125" cy="1447800"/>
          </a:xfrm>
          <a:prstGeom prst="rect">
            <a:avLst/>
          </a:prstGeom>
          <a:noFill/>
        </p:spPr>
      </p:pic>
      <p:pic>
        <p:nvPicPr>
          <p:cNvPr id="21517" name="Picture 13" descr="http://www.gifandgif.es/gifs_animados/Dinero/Gifs%20Animados%20Dinero%20(16)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3141448">
            <a:off x="119740" y="-110893"/>
            <a:ext cx="1000125" cy="1447800"/>
          </a:xfrm>
          <a:prstGeom prst="rect">
            <a:avLst/>
          </a:prstGeom>
          <a:noFill/>
        </p:spPr>
      </p:pic>
      <p:pic>
        <p:nvPicPr>
          <p:cNvPr id="21519" name="Picture 15" descr="http://www.gifandgif.es/gifs_animados/Dinero/Gifs%20Animados%20Dinero%20(16)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8488608">
            <a:off x="92150" y="5448918"/>
            <a:ext cx="1000125" cy="1447800"/>
          </a:xfrm>
          <a:prstGeom prst="rect">
            <a:avLst/>
          </a:prstGeom>
          <a:noFill/>
        </p:spPr>
      </p:pic>
      <p:pic>
        <p:nvPicPr>
          <p:cNvPr id="21521" name="Picture 17" descr="http://www.tusgifsanimados.com/gifs-imagenes/dinero/monedas/Coi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1844824"/>
            <a:ext cx="1440160" cy="4515990"/>
          </a:xfrm>
          <a:prstGeom prst="rect">
            <a:avLst/>
          </a:prstGeom>
          <a:noFill/>
        </p:spPr>
      </p:pic>
      <p:pic>
        <p:nvPicPr>
          <p:cNvPr id="21523" name="Picture 19" descr="http://www.tusgifsanimados.com/gifs-imagenes/dinero/monedas/Coi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1916832"/>
            <a:ext cx="1477888" cy="3888432"/>
          </a:xfrm>
          <a:prstGeom prst="rect">
            <a:avLst/>
          </a:prstGeom>
          <a:noFill/>
        </p:spPr>
      </p:pic>
      <p:pic>
        <p:nvPicPr>
          <p:cNvPr id="1026" name="Picture 2" descr="http://www.gifss.com/economia/dinero/14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35896" y="260648"/>
            <a:ext cx="1289298" cy="1618785"/>
          </a:xfrm>
          <a:prstGeom prst="rect">
            <a:avLst/>
          </a:prstGeom>
          <a:noFill/>
        </p:spPr>
      </p:pic>
      <p:pic>
        <p:nvPicPr>
          <p:cNvPr id="1028" name="Picture 4" descr="http://bellvitgeentitat.homestead.com/files/trofeo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56176" y="1340768"/>
            <a:ext cx="571500" cy="876300"/>
          </a:xfrm>
          <a:prstGeom prst="rect">
            <a:avLst/>
          </a:prstGeom>
          <a:noFill/>
        </p:spPr>
      </p:pic>
      <p:pic>
        <p:nvPicPr>
          <p:cNvPr id="1030" name="Picture 6" descr="http://bellvitgeentitat.homestead.com/files/trofeo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95736" y="1412776"/>
            <a:ext cx="571500" cy="876300"/>
          </a:xfrm>
          <a:prstGeom prst="rect">
            <a:avLst/>
          </a:prstGeom>
          <a:noFill/>
        </p:spPr>
      </p:pic>
      <p:pic>
        <p:nvPicPr>
          <p:cNvPr id="16" name="~PP3841.WAV">
            <a:hlinkClick r:id="" action="ppaction://media"/>
          </p:cNvPr>
          <p:cNvPicPr>
            <a:picLocks noRot="1" noChangeAspect="1"/>
          </p:cNvPicPr>
          <p:nvPr>
            <a:wavAudioFile r:embed="rId1" name="~PP3841.WAV"/>
          </p:nvPr>
        </p:nvPicPr>
        <p:blipFill>
          <a:blip r:embed="rId8" cstate="print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25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1.9|2|1.9|1.8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</TotalTime>
  <Words>135</Words>
  <Application>Microsoft Office PowerPoint</Application>
  <PresentationFormat>Presentación en pantalla (4:3)</PresentationFormat>
  <Paragraphs>14</Paragraphs>
  <Slides>7</Slides>
  <Notes>0</Notes>
  <HiddenSlides>0</HiddenSlides>
  <MMClips>7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Diapositiva 1</vt:lpstr>
      <vt:lpstr>Iba o sapo e o raposo a ver quen chegaba antes a un punto determinado. </vt:lpstr>
      <vt:lpstr>O sapo de que chegaba el e o raposo de que chegaba el.</vt:lpstr>
      <vt:lpstr>Entonces apostaron e botaron a correr e o sapo enganchóuselle ó rabo ó  raposo</vt:lpstr>
      <vt:lpstr>E corre, corre …chegou o raposo ó punto de destino. E parouse, sentouse e volveuse a mirar para atrás a ver onde viña o sapo. E non o viu.   </vt:lpstr>
      <vt:lpstr>Entonces o sapo, vai, tócalle na espalda e, claro,  o raposo sorpréndese, e que resulta que o sapo chegou antes porque o raposo deuse a volta e quedoulle o rabo no punto de destino.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REBECA</dc:creator>
  <cp:lastModifiedBy>PC</cp:lastModifiedBy>
  <cp:revision>24</cp:revision>
  <dcterms:created xsi:type="dcterms:W3CDTF">2011-02-27T16:21:43Z</dcterms:created>
  <dcterms:modified xsi:type="dcterms:W3CDTF">2012-06-25T22:20:19Z</dcterms:modified>
</cp:coreProperties>
</file>